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0" r:id="rId4"/>
  </p:sldMasterIdLst>
  <p:notesMasterIdLst>
    <p:notesMasterId r:id="rId22"/>
  </p:notesMasterIdLst>
  <p:sldIdLst>
    <p:sldId id="256" r:id="rId5"/>
    <p:sldId id="288" r:id="rId6"/>
    <p:sldId id="264" r:id="rId7"/>
    <p:sldId id="279" r:id="rId8"/>
    <p:sldId id="265" r:id="rId9"/>
    <p:sldId id="278" r:id="rId10"/>
    <p:sldId id="268" r:id="rId11"/>
    <p:sldId id="284" r:id="rId12"/>
    <p:sldId id="285" r:id="rId13"/>
    <p:sldId id="286" r:id="rId14"/>
    <p:sldId id="259" r:id="rId15"/>
    <p:sldId id="287" r:id="rId16"/>
    <p:sldId id="281" r:id="rId17"/>
    <p:sldId id="280" r:id="rId18"/>
    <p:sldId id="269" r:id="rId19"/>
    <p:sldId id="282" r:id="rId20"/>
    <p:sldId id="28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ltan Al-Farhood" initials="SAF" lastIdx="1" clrIdx="0">
    <p:extLst>
      <p:ext uri="{19B8F6BF-5375-455C-9EA6-DF929625EA0E}">
        <p15:presenceInfo xmlns:p15="http://schemas.microsoft.com/office/powerpoint/2012/main" userId="Sultan Al-Farhoo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CC"/>
    <a:srgbClr val="2A6184"/>
    <a:srgbClr val="800080"/>
    <a:srgbClr val="99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34" autoAdjust="0"/>
    <p:restoredTop sz="94660"/>
  </p:normalViewPr>
  <p:slideViewPr>
    <p:cSldViewPr>
      <p:cViewPr varScale="1">
        <p:scale>
          <a:sx n="107" d="100"/>
          <a:sy n="107" d="100"/>
        </p:scale>
        <p:origin x="1116" y="11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en-US" dirty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588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 dirty="0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86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88620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en-US" dirty="0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1588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fld id="{DC166DD4-9CDA-45F5-A876-5CF4578C1E36}" type="slidenum">
              <a:rPr lang="ar-SA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7126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08177F-CC46-4BB6-B962-0B9026068C44}" type="slidenum">
              <a:rPr lang="ar-SA"/>
              <a:pPr/>
              <a:t>1</a:t>
            </a:fld>
            <a:endParaRPr lang="en-US" dirty="0"/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3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30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30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1500" cap="all" baseline="0">
                <a:solidFill>
                  <a:schemeClr val="tx2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9"/>
            <a:ext cx="2743200" cy="365125"/>
          </a:xfrm>
        </p:spPr>
        <p:txBody>
          <a:bodyPr/>
          <a:lstStyle/>
          <a:p>
            <a:r>
              <a:rPr lang="en-US"/>
              <a:t>1/13/2021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9" y="5410209"/>
            <a:ext cx="5124887" cy="365125"/>
          </a:xfrm>
        </p:spPr>
        <p:txBody>
          <a:bodyPr/>
          <a:lstStyle/>
          <a:p>
            <a:r>
              <a:rPr lang="en-US"/>
              <a:t>CSC462: Machine Learning (Fall 2023)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7" y="5410207"/>
            <a:ext cx="771089" cy="365125"/>
          </a:xfrm>
        </p:spPr>
        <p:txBody>
          <a:bodyPr/>
          <a:lstStyle/>
          <a:p>
            <a:fld id="{32905D9E-3DB2-46AF-ACBC-F3BC86FFD964}" type="slidenum">
              <a:rPr lang="ar-SA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453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304672"/>
            <a:ext cx="9912355" cy="819355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3" y="606426"/>
            <a:ext cx="9912355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4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5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1/13/2021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CSC462: Machine Learning (Fall 2023)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121EF-B06B-4E65-BA52-F7B89F56F84B}" type="slidenum">
              <a:rPr lang="ar-SA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82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7" y="609600"/>
            <a:ext cx="9905955" cy="3429000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4419607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1/13/2021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CSC462: Machine Learning (Fall 2023)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121EF-B06B-4E65-BA52-F7B89F56F84B}" type="slidenum">
              <a:rPr lang="ar-SA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263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2"/>
            <a:ext cx="9302752" cy="2748429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5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4309919"/>
            <a:ext cx="9906003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1/13/2021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CSC462: Machine Learning (Fall 2023)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121EF-B06B-4E65-BA52-F7B89F56F84B}" type="slidenum">
              <a:rPr lang="ar-SA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1" y="2764972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659699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6" y="2134049"/>
            <a:ext cx="9906001" cy="2511835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9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1/13/2021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CSC462: Machine Learning (Fall 2023)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121EF-B06B-4E65-BA52-F7B89F56F84B}" type="slidenum">
              <a:rPr lang="ar-SA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033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8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23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72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8" y="3363435"/>
            <a:ext cx="3195831" cy="243093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3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3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1/13/2021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CSC462: Machine Learning (Fall 2023)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121EF-B06B-4E65-BA52-F7B89F56F84B}" type="slidenum">
              <a:rPr lang="ar-SA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2402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7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66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5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8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8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3" y="4980862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1/13/2021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CSC462: Machine Learning (Fall 2023)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121EF-B06B-4E65-BA52-F7B89F56F84B}" type="slidenum">
              <a:rPr lang="ar-SA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688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CSC462: Machine Learning (Fall 2023)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BB6AB-2D6C-4736-B3D2-571D36D70C1C}" type="slidenum">
              <a:rPr lang="ar-SA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842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1" y="609607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4" y="609607"/>
            <a:ext cx="7748591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CSC462: Machine Learning (Fall 2023)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A87B2-A673-464E-9622-6ED46B9A9416}" type="slidenum">
              <a:rPr lang="ar-SA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9855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1/13/2021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CSC462: Machine Learning (Fall 2023)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102A3F03-E417-4084-9257-9933CBAFB826}" type="slidenum">
              <a:rPr lang="ar-SA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872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CSC462: Machine Learning (Fall 2023)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6C188-208F-4931-A227-951DDA1F357A}" type="slidenum">
              <a:rPr lang="ar-SA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93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34"/>
            <a:ext cx="9906000" cy="2852737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35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CSC462: Machine Learning (Fall 2023)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F58E1-DD14-47BA-8D30-5A4276FBC0B4}" type="slidenum">
              <a:rPr lang="ar-SA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936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1447800"/>
            <a:ext cx="4878389" cy="43434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447800"/>
            <a:ext cx="4875211" cy="43434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1/13/2021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CSC462: Machine Learning (Fall 2023)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71D49-E7F6-45FB-AF47-CA393D562A55}" type="slidenum">
              <a:rPr lang="ar-SA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46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34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25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5" y="3073405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9" y="2249485"/>
            <a:ext cx="464660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073405"/>
            <a:ext cx="487521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1/13/2021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CSC462: Machine Learning (Fall 2023)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F99BC-136E-441F-8E38-A84B452D46C1}" type="slidenum">
              <a:rPr lang="ar-SA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089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1/13/2021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CSC462: Machine Learning (Fall 2023)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3D7D8-D122-4E09-A8E9-2E2338C09F30}" type="slidenum">
              <a:rPr lang="ar-SA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261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1/13/2021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CSC462: Machine Learning (Fall 2023)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AB90A-49F0-43F8-8B0F-AD85F19CD1A8}" type="slidenum">
              <a:rPr lang="ar-SA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655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8" y="609601"/>
            <a:ext cx="3856037" cy="1639884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5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8" y="2249486"/>
            <a:ext cx="3856037" cy="3541714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1/13/2021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CSC462: Machine Learning (Fall 2023)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F8C44-05D3-45DC-BB90-9B1AFD74D6E7}" type="slidenum">
              <a:rPr lang="ar-SA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820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4" y="609600"/>
            <a:ext cx="5934508" cy="163988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9"/>
            <a:ext cx="3666691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2" y="2249486"/>
            <a:ext cx="5934511" cy="3541714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1/13/2021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CSC462: Machine Learning (Fall 2023)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D7D06-5E93-46AF-92EB-A44D15BE5F50}" type="slidenum">
              <a:rPr lang="ar-SA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634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3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7" y="380390"/>
            <a:ext cx="9905999" cy="8165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8" y="1305540"/>
            <a:ext cx="9905999" cy="4485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1/13/2021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6416674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CSC462: Machine Learning (Fall 2023)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6" y="6416673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121EF-B06B-4E65-BA52-F7B89F56F84B}" type="slidenum">
              <a:rPr lang="ar-SA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563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</p:sldLayoutIdLst>
  <p:hf hd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600" kern="1200" cap="none" baseline="0">
          <a:solidFill>
            <a:srgbClr val="2A6184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CSC 462: Machine Learning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D055D916-41C7-4F86-AB4E-C4A74E291D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30" y="3602038"/>
            <a:ext cx="8791575" cy="2570162"/>
          </a:xfrm>
        </p:spPr>
        <p:txBody>
          <a:bodyPr>
            <a:normAutofit/>
          </a:bodyPr>
          <a:lstStyle/>
          <a:p>
            <a:pPr algn="ctr"/>
            <a:r>
              <a:rPr lang="en-US" cap="none" dirty="0">
                <a:solidFill>
                  <a:schemeClr val="tx1"/>
                </a:solidFill>
              </a:rPr>
              <a:t>5.4 Underfitting and Overfitting</a:t>
            </a:r>
          </a:p>
          <a:p>
            <a:pPr algn="ctr"/>
            <a:r>
              <a:rPr lang="en-US" cap="none" dirty="0">
                <a:solidFill>
                  <a:schemeClr val="tx1"/>
                </a:solidFill>
              </a:rPr>
              <a:t>5.5 Regularization</a:t>
            </a:r>
          </a:p>
          <a:p>
            <a:pPr algn="ctr"/>
            <a:endParaRPr lang="en-US" cap="none" dirty="0">
              <a:solidFill>
                <a:schemeClr val="tx1"/>
              </a:solidFill>
            </a:endParaRPr>
          </a:p>
          <a:p>
            <a:pPr algn="ctr"/>
            <a:r>
              <a:rPr lang="en-US" cap="none" dirty="0">
                <a:solidFill>
                  <a:schemeClr val="tx1"/>
                </a:solidFill>
              </a:rPr>
              <a:t>Dr. Sultan </a:t>
            </a:r>
            <a:r>
              <a:rPr lang="en-US" cap="none" dirty="0" err="1">
                <a:solidFill>
                  <a:schemeClr val="tx1"/>
                </a:solidFill>
              </a:rPr>
              <a:t>Alfarhood</a:t>
            </a:r>
            <a:endParaRPr lang="en-US" cap="none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C164-FD0A-182B-E5D9-07280F7ED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&amp; Variance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BDE885-811A-3835-AC17-ED959ECFE4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63"/>
          <a:stretch/>
        </p:blipFill>
        <p:spPr>
          <a:xfrm>
            <a:off x="3712065" y="1304925"/>
            <a:ext cx="4764695" cy="44862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E33EA3-1A35-5127-9C2E-C2E5C69CD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CSC462: Machine Learning (Fall 2023)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1AE7CD-0B90-61CB-23C6-D0834C749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6C188-208F-4931-A227-951DDA1F357A}" type="slidenum">
              <a:rPr lang="ar-SA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615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3EBF-4349-4718-B205-76C96F60D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024C5-CE35-4238-A6DA-26E9DEDF9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1800" b="1" i="0" u="none" strike="noStrike" baseline="0" dirty="0">
                <a:latin typeface="LMRoman10-Bold"/>
              </a:rPr>
              <a:t>Regularization </a:t>
            </a:r>
            <a:r>
              <a:rPr lang="en-US" sz="1800" b="0" i="0" u="none" strike="noStrike" baseline="0" dirty="0">
                <a:latin typeface="LMRoman10-Regular"/>
              </a:rPr>
              <a:t>is a general term that includes methods that </a:t>
            </a:r>
            <a:r>
              <a:rPr lang="en-US" sz="1800" b="1" i="0" u="none" strike="noStrike" baseline="0" dirty="0">
                <a:latin typeface="LMRoman10-Regular"/>
              </a:rPr>
              <a:t>force the learning algorithm to build a less complex model</a:t>
            </a:r>
          </a:p>
          <a:p>
            <a:pPr lvl="1"/>
            <a:r>
              <a:rPr lang="en-US" dirty="0"/>
              <a:t>A penalty is imposed on models, which are very complex</a:t>
            </a:r>
          </a:p>
          <a:p>
            <a:r>
              <a:rPr lang="en-US" dirty="0"/>
              <a:t>In practice, that often leads to slightly higher bias but significantly reduces the variance. </a:t>
            </a:r>
          </a:p>
          <a:p>
            <a:pPr lvl="1"/>
            <a:r>
              <a:rPr lang="en-US" dirty="0"/>
              <a:t>This problem is known in the literature as the </a:t>
            </a:r>
            <a:r>
              <a:rPr lang="en-US" b="1" dirty="0"/>
              <a:t>bias-variance tradeoff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B8F7F7-2BBE-4725-9F3B-1CD11A560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CSC462: Machine Learning (Fall 2023)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056968-7846-47B0-BCDD-3077C2F30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6C188-208F-4931-A227-951DDA1F357A}" type="slidenum">
              <a:rPr lang="ar-SA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932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84861-41FF-2556-8B34-C43C2EDC4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Tradeoff (Animated)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2282781-B4EC-8190-7053-BBFADFDA7C7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1413" y="1566862"/>
            <a:ext cx="9906000" cy="39624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1862A3-56FC-3EEE-4062-2D9A11CDB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CSC462: Machine Learning (Fall 2023)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3D252B-39F7-EDA9-681A-CFD34916B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6C188-208F-4931-A227-951DDA1F357A}" type="slidenum">
              <a:rPr lang="ar-SA" smtClean="0"/>
              <a:pPr/>
              <a:t>12</a:t>
            </a:fld>
            <a:endParaRPr lang="en-U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67BF1BE7-548C-F84A-1037-6BA5D25E29A7}"/>
              </a:ext>
            </a:extLst>
          </p:cNvPr>
          <p:cNvSpPr txBox="1">
            <a:spLocks/>
          </p:cNvSpPr>
          <p:nvPr/>
        </p:nvSpPr>
        <p:spPr>
          <a:xfrm>
            <a:off x="1216028" y="5765210"/>
            <a:ext cx="10061572" cy="651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171446" indent="-171446" algn="l" defTabSz="685783" rtl="0" eaLnBrk="1" latinLnBrk="0" hangingPunct="1">
              <a:lnSpc>
                <a:spcPct val="120000"/>
              </a:lnSpc>
              <a:spcBef>
                <a:spcPts val="75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37" indent="-171446" algn="l" defTabSz="685783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Bias </a:t>
            </a:r>
            <a:r>
              <a:rPr lang="en-US" sz="1400" dirty="0"/>
              <a:t>is the difference between the average prediction of our model and the correct value which we are trying to predict</a:t>
            </a:r>
          </a:p>
          <a:p>
            <a:r>
              <a:rPr lang="en-US" sz="1400" b="1" dirty="0"/>
              <a:t>Variance </a:t>
            </a:r>
            <a:r>
              <a:rPr lang="en-US" sz="1400" dirty="0"/>
              <a:t>is an error of the model due to its sensitivity to small fluctuations in the training set</a:t>
            </a:r>
          </a:p>
        </p:txBody>
      </p:sp>
    </p:spTree>
    <p:extLst>
      <p:ext uri="{BB962C8B-B14F-4D97-AF65-F5344CB8AC3E}">
        <p14:creationId xmlns:p14="http://schemas.microsoft.com/office/powerpoint/2010/main" val="2196251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84A7A-88A7-4F69-BFC7-71086AB0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Tradeoff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0B5A98-0BA7-4C6D-8FD7-846712DCA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CSC462: Machine Learning (Fall 2023)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65F2D-8619-4596-9179-95FBCFE1E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6C188-208F-4931-A227-951DDA1F357A}" type="slidenum">
              <a:rPr lang="ar-SA" smtClean="0"/>
              <a:pPr/>
              <a:t>13</a:t>
            </a:fld>
            <a:endParaRPr 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9E0FF88-7CB7-4F77-98FF-DD0B6649496D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3" y="1374775"/>
            <a:ext cx="5635625" cy="421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85718C6F-258F-73AA-944B-F0CCEE58A189}"/>
              </a:ext>
            </a:extLst>
          </p:cNvPr>
          <p:cNvSpPr txBox="1">
            <a:spLocks/>
          </p:cNvSpPr>
          <p:nvPr/>
        </p:nvSpPr>
        <p:spPr>
          <a:xfrm>
            <a:off x="1216028" y="5765210"/>
            <a:ext cx="10061572" cy="651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171446" indent="-171446" algn="l" defTabSz="685783" rtl="0" eaLnBrk="1" latinLnBrk="0" hangingPunct="1">
              <a:lnSpc>
                <a:spcPct val="120000"/>
              </a:lnSpc>
              <a:spcBef>
                <a:spcPts val="75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37" indent="-171446" algn="l" defTabSz="685783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Bias </a:t>
            </a:r>
            <a:r>
              <a:rPr lang="en-US" sz="1400" dirty="0"/>
              <a:t>is the difference between the average prediction of our model and the correct value which we are trying to predict</a:t>
            </a:r>
          </a:p>
          <a:p>
            <a:r>
              <a:rPr lang="en-US" sz="1400" b="1" dirty="0"/>
              <a:t>Variance </a:t>
            </a:r>
            <a:r>
              <a:rPr lang="en-US" sz="1400" dirty="0"/>
              <a:t>is an error of the model due to its sensitivity to small fluctuations in the training set</a:t>
            </a:r>
          </a:p>
        </p:txBody>
      </p:sp>
    </p:spTree>
    <p:extLst>
      <p:ext uri="{BB962C8B-B14F-4D97-AF65-F5344CB8AC3E}">
        <p14:creationId xmlns:p14="http://schemas.microsoft.com/office/powerpoint/2010/main" val="281753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3EBF-4349-4718-B205-76C96F60D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024C5-CE35-4238-A6DA-26E9DEDF96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Regularization is the most widely used approach to prevent overfitting</a:t>
            </a:r>
          </a:p>
          <a:p>
            <a:r>
              <a:rPr lang="en-US" dirty="0"/>
              <a:t>The two most widely used types of regularization are </a:t>
            </a:r>
          </a:p>
          <a:p>
            <a:pPr lvl="1"/>
            <a:r>
              <a:rPr lang="en-US" dirty="0"/>
              <a:t>L1 regularization (Lasso Regression)</a:t>
            </a:r>
          </a:p>
          <a:p>
            <a:pPr lvl="1"/>
            <a:r>
              <a:rPr lang="en-US" dirty="0"/>
              <a:t>L2 regularization (Ridge Regression)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B8F7F7-2BBE-4725-9F3B-1CD11A560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CSC462: Machine Learning (Fall 2023)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056968-7846-47B0-BCDD-3077C2F30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6C188-208F-4931-A227-951DDA1F357A}" type="slidenum">
              <a:rPr lang="ar-SA" smtClean="0"/>
              <a:pPr/>
              <a:t>14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BA82B4-59FA-4B20-6B1B-0B658532DE7D}"/>
              </a:ext>
            </a:extLst>
          </p:cNvPr>
          <p:cNvSpPr txBox="1"/>
          <p:nvPr/>
        </p:nvSpPr>
        <p:spPr>
          <a:xfrm>
            <a:off x="7278979" y="5105400"/>
            <a:ext cx="3733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i="0" dirty="0">
                <a:solidFill>
                  <a:srgbClr val="292929"/>
                </a:solidFill>
                <a:effectLst/>
                <a:latin typeface="source-serif-pro"/>
              </a:rPr>
              <a:t>λ</a:t>
            </a:r>
            <a:r>
              <a:rPr lang="en-US" sz="1400" b="0" i="0" dirty="0">
                <a:solidFill>
                  <a:srgbClr val="292929"/>
                </a:solidFill>
                <a:effectLst/>
                <a:latin typeface="source-serif-pro"/>
              </a:rPr>
              <a:t> is the regularization coefficient which determines how much regularization we want.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6F01B1-5889-4B22-674B-7FF06A58F579}"/>
                  </a:ext>
                </a:extLst>
              </p:cNvPr>
              <p:cNvSpPr txBox="1"/>
              <p:nvPr/>
            </p:nvSpPr>
            <p:spPr>
              <a:xfrm>
                <a:off x="6553200" y="1012168"/>
                <a:ext cx="3962400" cy="871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6F01B1-5889-4B22-674B-7FF06A58F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0" y="1012168"/>
                <a:ext cx="3962400" cy="8712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68FB59-DDBE-07A0-364A-C3230C00D749}"/>
                  </a:ext>
                </a:extLst>
              </p:cNvPr>
              <p:cNvSpPr txBox="1"/>
              <p:nvPr/>
            </p:nvSpPr>
            <p:spPr>
              <a:xfrm>
                <a:off x="6088084" y="3686237"/>
                <a:ext cx="6103916" cy="984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objective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68FB59-DDBE-07A0-364A-C3230C00D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8084" y="3686237"/>
                <a:ext cx="6103916" cy="9840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533477E-A680-DDA8-4247-08CF0EBA6912}"/>
                  </a:ext>
                </a:extLst>
              </p:cNvPr>
              <p:cNvSpPr txBox="1"/>
              <p:nvPr/>
            </p:nvSpPr>
            <p:spPr>
              <a:xfrm>
                <a:off x="6088084" y="2299403"/>
                <a:ext cx="6103916" cy="984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objective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533477E-A680-DDA8-4247-08CF0EBA6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8084" y="2299403"/>
                <a:ext cx="6103916" cy="9840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531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3EBF-4349-4718-B205-76C96F60D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L1 &amp; L2 Regularization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024C5-CE35-4238-A6DA-26E9DEDF96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To create a regularized model, we modify the objective function by adding </a:t>
            </a:r>
            <a:r>
              <a:rPr lang="en-US" dirty="0">
                <a:solidFill>
                  <a:srgbClr val="CC00CC"/>
                </a:solidFill>
              </a:rPr>
              <a:t>a penalizing term </a:t>
            </a:r>
            <a:r>
              <a:rPr lang="en-US" dirty="0"/>
              <a:t>whose value is higher when the model is more complex.</a:t>
            </a:r>
          </a:p>
          <a:p>
            <a:r>
              <a:rPr lang="en-US" dirty="0"/>
              <a:t>The </a:t>
            </a:r>
            <a:r>
              <a:rPr lang="en-US" b="1" dirty="0">
                <a:effectLst/>
                <a:latin typeface="charter"/>
              </a:rPr>
              <a:t>key difference</a:t>
            </a:r>
            <a:r>
              <a:rPr lang="en-US" dirty="0"/>
              <a:t> between these techniques is that L1 shrinks the less important feature’s coefficient to zero thus, removing some feature altogether</a:t>
            </a:r>
          </a:p>
          <a:p>
            <a:pPr lvl="1"/>
            <a:r>
              <a:rPr lang="en-US" dirty="0"/>
              <a:t>So, this works well for </a:t>
            </a:r>
            <a:r>
              <a:rPr lang="en-US" b="1" dirty="0">
                <a:effectLst/>
                <a:latin typeface="charter"/>
              </a:rPr>
              <a:t>feature selection</a:t>
            </a:r>
            <a:r>
              <a:rPr lang="en-US" dirty="0"/>
              <a:t> in case we have a huge number of features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B8F7F7-2BBE-4725-9F3B-1CD11A560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CSC462: Machine Learning (Fall 2023)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056968-7846-47B0-BCDD-3077C2F30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6C188-208F-4931-A227-951DDA1F357A}" type="slidenum">
              <a:rPr lang="ar-SA" smtClean="0"/>
              <a:pPr/>
              <a:t>15</a:t>
            </a:fld>
            <a:endParaRPr lang="en-US" dirty="0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82AE35C6-CABE-4E61-8C9B-2AB71873F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369042"/>
              </p:ext>
            </p:extLst>
          </p:nvPr>
        </p:nvGraphicFramePr>
        <p:xfrm>
          <a:off x="6870631" y="1981200"/>
          <a:ext cx="3975535" cy="33153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75535">
                  <a:extLst>
                    <a:ext uri="{9D8B030D-6E8A-4147-A177-3AD203B41FA5}">
                      <a16:colId xmlns:a16="http://schemas.microsoft.com/office/drawing/2014/main" val="1555788636"/>
                    </a:ext>
                  </a:extLst>
                </a:gridCol>
              </a:tblGrid>
              <a:tr h="1657657"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L1 regularization (Lasso Regression):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019816"/>
                  </a:ext>
                </a:extLst>
              </a:tr>
              <a:tr h="1657657"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L2 regularization (Ridge Regression):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45728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E4D4E4-A464-6C3A-C5BB-D0E4147AF2DD}"/>
                  </a:ext>
                </a:extLst>
              </p:cNvPr>
              <p:cNvSpPr txBox="1"/>
              <p:nvPr/>
            </p:nvSpPr>
            <p:spPr>
              <a:xfrm>
                <a:off x="6648598" y="4082152"/>
                <a:ext cx="4419599" cy="6868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2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i="0">
                          <a:latin typeface="Cambria Math" panose="02040503050406030204" pitchFamily="18" charset="0"/>
                        </a:rPr>
                        <m:t>objective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200" b="0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ctrlPr>
                                <a:rPr lang="en-US" sz="1200" i="1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200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200" i="1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200" i="1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200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2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20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US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12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E4D4E4-A464-6C3A-C5BB-D0E4147AF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8598" y="4082152"/>
                <a:ext cx="4419599" cy="6868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882398-2DCA-E7D7-C9D9-4146BEDBC59F}"/>
                  </a:ext>
                </a:extLst>
              </p:cNvPr>
              <p:cNvSpPr txBox="1"/>
              <p:nvPr/>
            </p:nvSpPr>
            <p:spPr>
              <a:xfrm>
                <a:off x="6648598" y="2423544"/>
                <a:ext cx="4419599" cy="6868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1200" i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i="0">
                          <a:latin typeface="Cambria Math" panose="02040503050406030204" pitchFamily="18" charset="0"/>
                        </a:rPr>
                        <m:t>objective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200" b="0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ctrlPr>
                                <a:rPr lang="en-US" sz="1200" i="1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200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200" i="1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200" i="1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200" b="0" i="1" smtClean="0">
                                  <a:solidFill>
                                    <a:srgbClr val="CC00CC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2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882398-2DCA-E7D7-C9D9-4146BEDBC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8598" y="2423544"/>
                <a:ext cx="4419599" cy="6868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DC60625-ED89-EE5B-E117-2896E7CDC035}"/>
              </a:ext>
            </a:extLst>
          </p:cNvPr>
          <p:cNvSpPr txBox="1"/>
          <p:nvPr/>
        </p:nvSpPr>
        <p:spPr>
          <a:xfrm>
            <a:off x="6991497" y="5398768"/>
            <a:ext cx="3733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i="0" dirty="0">
                <a:solidFill>
                  <a:srgbClr val="292929"/>
                </a:solidFill>
                <a:effectLst/>
                <a:latin typeface="source-serif-pro"/>
              </a:rPr>
              <a:t>λ</a:t>
            </a:r>
            <a:r>
              <a:rPr lang="en-US" sz="1400" b="0" i="0" dirty="0">
                <a:solidFill>
                  <a:srgbClr val="292929"/>
                </a:solidFill>
                <a:effectLst/>
                <a:latin typeface="source-serif-pro"/>
              </a:rPr>
              <a:t> is the regularization coefficient which determines how much regularization we want.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86830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3EBF-4349-4718-B205-76C96F60D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L1 &amp; L2 Regularization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024C5-CE35-4238-A6DA-26E9DEDF9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practice, L1 regularization produces a sparse model</a:t>
            </a:r>
          </a:p>
          <a:p>
            <a:pPr lvl="1"/>
            <a:r>
              <a:rPr lang="en-US" dirty="0"/>
              <a:t>A model that has most of its parameters equal to zero (provided the hyperparameter </a:t>
            </a:r>
            <a:r>
              <a:rPr lang="en-US" sz="1600" b="1" i="0" dirty="0">
                <a:solidFill>
                  <a:srgbClr val="292929"/>
                </a:solidFill>
                <a:effectLst/>
                <a:latin typeface="source-serif-pro"/>
              </a:rPr>
              <a:t>λ</a:t>
            </a:r>
            <a:r>
              <a:rPr lang="en-US" dirty="0"/>
              <a:t> is large enough). </a:t>
            </a:r>
          </a:p>
          <a:p>
            <a:r>
              <a:rPr lang="en-US" dirty="0"/>
              <a:t>L1 makes feature selection by deciding which features are essential for prediction and which are not.</a:t>
            </a:r>
          </a:p>
          <a:p>
            <a:pPr lvl="1"/>
            <a:r>
              <a:rPr lang="en-US" dirty="0"/>
              <a:t>That can be useful in case you want to increase model </a:t>
            </a:r>
            <a:r>
              <a:rPr lang="en-US" dirty="0" err="1"/>
              <a:t>explainability</a:t>
            </a:r>
            <a:endParaRPr lang="en-US" dirty="0"/>
          </a:p>
          <a:p>
            <a:r>
              <a:rPr lang="en-US" dirty="0"/>
              <a:t>However, if your only goal is to maximize the performance of the model on the hold-out data, then L2 usually gives better results.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B8F7F7-2BBE-4725-9F3B-1CD11A560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CSC462: Machine Learning (Fall 2023)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056968-7846-47B0-BCDD-3077C2F30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6C188-208F-4931-A227-951DDA1F357A}" type="slidenum">
              <a:rPr lang="ar-SA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09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85526-32D9-EE26-9195-83F7CB212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L1 &amp; L2 Regularization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7B79D9-9154-7A38-02A5-25DF0815E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CSC462: Machine Learning (Fall 2023)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1079D6-ECDE-AA1E-0989-6A1E14F86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6C188-208F-4931-A227-951DDA1F357A}" type="slidenum">
              <a:rPr lang="ar-SA" smtClean="0"/>
              <a:pPr/>
              <a:t>17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51A3DF-5606-A595-18D0-B228BD276D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75" y="2590800"/>
            <a:ext cx="783907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265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0766F-59A3-B3E9-F6F9-B60D04BA0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Underfitting and Overfitting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6267BDC-8F5F-77B5-15C7-2B8D0DFAFE9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7" b="11111"/>
          <a:stretch/>
        </p:blipFill>
        <p:spPr>
          <a:xfrm>
            <a:off x="1434379" y="1384063"/>
            <a:ext cx="9320068" cy="432799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58B640-EBFB-1183-421E-28A1F509D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CSC462: Machine Learning (Fall 2023)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204E6-F6A9-E77E-FFF9-4FA728653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6C188-208F-4931-A227-951DDA1F357A}" type="slidenum">
              <a:rPr lang="ar-SA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513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DFEC8-3194-45F4-B99C-0FFC6F63E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73EE6-E1DC-4896-98E9-D9FCA86453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1447800"/>
            <a:ext cx="5564188" cy="4343400"/>
          </a:xfrm>
        </p:spPr>
        <p:txBody>
          <a:bodyPr/>
          <a:lstStyle/>
          <a:p>
            <a:r>
              <a:rPr lang="en-US" dirty="0"/>
              <a:t>Underfitting is the inability of the model to predict well the labels of the data it was trained on.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3813C9D-169E-5AA7-6F18-ACFF4BEF4A0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77"/>
          <a:stretch/>
        </p:blipFill>
        <p:spPr>
          <a:xfrm>
            <a:off x="6851211" y="1757362"/>
            <a:ext cx="3517190" cy="37242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AE7410-53A1-4F27-8370-F9113851A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CSC462: Machine Learning (Fall 2023)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1DEAE-9125-400A-8EFE-7DD2762EB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6C188-208F-4931-A227-951DDA1F357A}" type="slidenum">
              <a:rPr lang="ar-SA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091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DFEC8-3194-45F4-B99C-0FFC6F63E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73EE6-E1DC-4896-98E9-D9FCA86453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There could be several reasons for underfitting, the most important of which are: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model is too simple </a:t>
            </a:r>
            <a:r>
              <a:rPr lang="en-US" dirty="0"/>
              <a:t>for the data</a:t>
            </a:r>
          </a:p>
          <a:p>
            <a:pPr lvl="2"/>
            <a:r>
              <a:rPr lang="en-US" dirty="0"/>
              <a:t>For example, a linear model can often underfit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features</a:t>
            </a:r>
            <a:r>
              <a:rPr lang="en-US" dirty="0"/>
              <a:t> you engineered are </a:t>
            </a:r>
            <a:r>
              <a:rPr lang="en-US" b="1" dirty="0"/>
              <a:t>not informative </a:t>
            </a:r>
            <a:r>
              <a:rPr lang="en-US" dirty="0"/>
              <a:t>enough</a:t>
            </a:r>
          </a:p>
          <a:p>
            <a:r>
              <a:rPr lang="en-US" dirty="0"/>
              <a:t>The solution of underfitting is to try a more complex model or to engineer features with </a:t>
            </a:r>
            <a:r>
              <a:rPr lang="en-US" b="1" dirty="0"/>
              <a:t>higher predictive power.</a:t>
            </a:r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BA5D9577-DA3B-5808-F071-F783DB01D0A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77"/>
          <a:stretch/>
        </p:blipFill>
        <p:spPr>
          <a:xfrm>
            <a:off x="6851211" y="1757362"/>
            <a:ext cx="3517190" cy="37242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AE7410-53A1-4F27-8370-F9113851A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CSC462: Machine Learning (Fall 2023)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1DEAE-9125-400A-8EFE-7DD2762EB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6C188-208F-4931-A227-951DDA1F357A}" type="slidenum">
              <a:rPr lang="ar-SA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291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DFEC8-3194-45F4-B99C-0FFC6F63E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73EE6-E1DC-4896-98E9-D9FCA86453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model that </a:t>
            </a:r>
            <a:r>
              <a:rPr lang="en-US" b="1" dirty="0"/>
              <a:t>overfits</a:t>
            </a:r>
            <a:r>
              <a:rPr lang="en-US" dirty="0"/>
              <a:t> predicts very well the training data but poorly the data from at least one of the two hold-out sets.</a:t>
            </a:r>
          </a:p>
          <a:p>
            <a:r>
              <a:rPr lang="en-US" dirty="0"/>
              <a:t>Also referred to as the </a:t>
            </a:r>
            <a:r>
              <a:rPr lang="en-US" b="1" dirty="0"/>
              <a:t>problem of high variance.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BF39E6E-8A59-4C4A-938E-7FE05B6B16A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46" r="4657"/>
          <a:stretch/>
        </p:blipFill>
        <p:spPr>
          <a:xfrm>
            <a:off x="6177176" y="2262187"/>
            <a:ext cx="4865260" cy="271462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AE7410-53A1-4F27-8370-F9113851A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CSC462: Machine Learning (Fall 2023)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1DEAE-9125-400A-8EFE-7DD2762EB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6C188-208F-4931-A227-951DDA1F357A}" type="slidenum">
              <a:rPr lang="ar-SA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222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DFEC8-3194-45F4-B99C-0FFC6F63E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73EE6-E1DC-4896-98E9-D9FCA86453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Several reasons can lead to overfitting, the most important of which are:</a:t>
            </a:r>
          </a:p>
          <a:p>
            <a:pPr lvl="1"/>
            <a:r>
              <a:rPr lang="en-US" dirty="0"/>
              <a:t>The model is </a:t>
            </a:r>
            <a:r>
              <a:rPr lang="en-US" b="1" dirty="0"/>
              <a:t>too complex </a:t>
            </a:r>
            <a:r>
              <a:rPr lang="en-US" dirty="0"/>
              <a:t>for the data</a:t>
            </a:r>
          </a:p>
          <a:p>
            <a:pPr lvl="2"/>
            <a:r>
              <a:rPr lang="en-US" dirty="0"/>
              <a:t>For example, a very tall decision tree or a very deep or wide neural network often overfit</a:t>
            </a:r>
          </a:p>
          <a:p>
            <a:pPr lvl="1"/>
            <a:r>
              <a:rPr lang="en-US" dirty="0"/>
              <a:t>Too many features but with a small number of training examples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BF39E6E-8A59-4C4A-938E-7FE05B6B16A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46" r="4657"/>
          <a:stretch/>
        </p:blipFill>
        <p:spPr>
          <a:xfrm>
            <a:off x="6177176" y="2262187"/>
            <a:ext cx="4865260" cy="271462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AE7410-53A1-4F27-8370-F9113851A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CSC462: Machine Learning (Fall 2023)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1DEAE-9125-400A-8EFE-7DD2762EB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6C188-208F-4931-A227-951DDA1F357A}" type="slidenum">
              <a:rPr lang="ar-SA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930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DFEC8-3194-45F4-B99C-0FFC6F63E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73EE6-E1DC-4896-98E9-D9FCA86453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Several solutions to the problem of overfitting are possible:</a:t>
            </a:r>
          </a:p>
          <a:p>
            <a:pPr marL="685791" lvl="1" indent="-342900">
              <a:buFont typeface="+mj-lt"/>
              <a:buAutoNum type="arabicPeriod"/>
            </a:pPr>
            <a:r>
              <a:rPr lang="en-US" dirty="0"/>
              <a:t>Try a </a:t>
            </a:r>
            <a:r>
              <a:rPr lang="en-US" b="1" dirty="0"/>
              <a:t>simpler</a:t>
            </a:r>
            <a:r>
              <a:rPr lang="en-US" dirty="0"/>
              <a:t> model</a:t>
            </a:r>
          </a:p>
          <a:p>
            <a:pPr lvl="2"/>
            <a:r>
              <a:rPr lang="en-US" dirty="0"/>
              <a:t>Linear instead of polynomial regression</a:t>
            </a:r>
          </a:p>
          <a:p>
            <a:pPr lvl="2"/>
            <a:r>
              <a:rPr lang="en-US" dirty="0"/>
              <a:t>SVM with a linear kernel instead of RBF</a:t>
            </a:r>
          </a:p>
          <a:p>
            <a:pPr lvl="2"/>
            <a:r>
              <a:rPr lang="en-US" dirty="0"/>
              <a:t>A neural network with fewer layers/units</a:t>
            </a:r>
          </a:p>
          <a:p>
            <a:pPr marL="685791" lvl="1" indent="-342900">
              <a:buFont typeface="+mj-lt"/>
              <a:buAutoNum type="arabicPeriod"/>
            </a:pPr>
            <a:r>
              <a:rPr lang="en-US" b="1" dirty="0"/>
              <a:t>Reduce </a:t>
            </a:r>
            <a:r>
              <a:rPr lang="en-US" dirty="0"/>
              <a:t>the </a:t>
            </a:r>
            <a:r>
              <a:rPr lang="en-US" b="1" dirty="0"/>
              <a:t>dimensionality </a:t>
            </a:r>
            <a:r>
              <a:rPr lang="en-US" dirty="0"/>
              <a:t>of examples in the dataset</a:t>
            </a:r>
          </a:p>
          <a:p>
            <a:pPr lvl="2"/>
            <a:r>
              <a:rPr lang="en-US" dirty="0"/>
              <a:t>For example, by using one of the dimensionality reduction techniques discussed in Chapter 9</a:t>
            </a:r>
          </a:p>
          <a:p>
            <a:pPr marL="685791" lvl="1" indent="-342900">
              <a:buFont typeface="+mj-lt"/>
              <a:buAutoNum type="arabicPeriod"/>
            </a:pPr>
            <a:r>
              <a:rPr lang="en-US" dirty="0"/>
              <a:t>Add </a:t>
            </a:r>
            <a:r>
              <a:rPr lang="en-US" b="1" dirty="0"/>
              <a:t>more </a:t>
            </a:r>
            <a:r>
              <a:rPr lang="en-US" dirty="0"/>
              <a:t>training </a:t>
            </a:r>
            <a:r>
              <a:rPr lang="en-US" b="1" dirty="0"/>
              <a:t>data</a:t>
            </a:r>
            <a:r>
              <a:rPr lang="en-US" dirty="0"/>
              <a:t>, if possible</a:t>
            </a:r>
          </a:p>
          <a:p>
            <a:pPr marL="685791" lvl="1" indent="-342900">
              <a:buFont typeface="+mj-lt"/>
              <a:buAutoNum type="arabicPeriod"/>
            </a:pPr>
            <a:r>
              <a:rPr lang="en-US" b="1" dirty="0"/>
              <a:t>Regularize </a:t>
            </a:r>
            <a:r>
              <a:rPr lang="en-US" dirty="0"/>
              <a:t>the model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BF39E6E-8A59-4C4A-938E-7FE05B6B16A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46" r="4657"/>
          <a:stretch/>
        </p:blipFill>
        <p:spPr>
          <a:xfrm>
            <a:off x="6177176" y="2262187"/>
            <a:ext cx="4865260" cy="271462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AE7410-53A1-4F27-8370-F9113851A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CSC462: Machine Learning (Fall 2023)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1DEAE-9125-400A-8EFE-7DD2762EB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6C188-208F-4931-A227-951DDA1F357A}" type="slidenum">
              <a:rPr lang="ar-SA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076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DFEC8-3194-45F4-B99C-0FFC6F63E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73EE6-E1DC-4896-98E9-D9FCA86453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Bias</a:t>
            </a:r>
            <a:r>
              <a:rPr lang="en-US" dirty="0"/>
              <a:t> is the difference between the average prediction of our model and the correct value which we are trying to predict</a:t>
            </a:r>
          </a:p>
          <a:p>
            <a:pPr lvl="1"/>
            <a:r>
              <a:rPr lang="en-US" dirty="0"/>
              <a:t>If the model makes many mistakes on the training data, we say that the model has a </a:t>
            </a:r>
            <a:r>
              <a:rPr lang="en-US" b="1" dirty="0"/>
              <a:t>high bias </a:t>
            </a:r>
            <a:r>
              <a:rPr lang="en-US" dirty="0"/>
              <a:t>or that the model </a:t>
            </a:r>
            <a:r>
              <a:rPr lang="en-US" b="1" dirty="0"/>
              <a:t>underfits</a:t>
            </a:r>
          </a:p>
          <a:p>
            <a:pPr lvl="1"/>
            <a:r>
              <a:rPr lang="en-US" dirty="0"/>
              <a:t>A model has a </a:t>
            </a:r>
            <a:r>
              <a:rPr lang="en-US" b="1" dirty="0"/>
              <a:t>low bias </a:t>
            </a:r>
            <a:r>
              <a:rPr lang="en-US" dirty="0"/>
              <a:t>if it predicts well the labels of the training data.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B4F2772-BA6C-EEE2-1FE0-0DA345EC513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72200" y="1992351"/>
            <a:ext cx="4875213" cy="325429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AE7410-53A1-4F27-8370-F9113851A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CSC462: Machine Learning (Fall 2023)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1DEAE-9125-400A-8EFE-7DD2762EB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6C188-208F-4931-A227-951DDA1F357A}" type="slidenum">
              <a:rPr lang="ar-SA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641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DFEC8-3194-45F4-B99C-0FFC6F63E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73EE6-E1DC-4896-98E9-D9FCA86453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variance</a:t>
            </a:r>
            <a:r>
              <a:rPr lang="en-US" dirty="0"/>
              <a:t> is an error of the model due to its sensitivity to small fluctuations in the training set</a:t>
            </a:r>
          </a:p>
          <a:p>
            <a:pPr lvl="1"/>
            <a:r>
              <a:rPr lang="en-US" dirty="0"/>
              <a:t>Variance describes how much a model changes when trained using different portions of a data set.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F3A5F82-2641-BEBB-8CF9-A2DC10E4D59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72200" y="2065084"/>
            <a:ext cx="4875213" cy="310883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AE7410-53A1-4F27-8370-F9113851A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CSC462: Machine Learning (Fall 2023)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1DEAE-9125-400A-8EFE-7DD2762EB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6C188-208F-4931-A227-951DDA1F357A}" type="slidenum">
              <a:rPr lang="ar-SA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9945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CE598873-FA28-4A2F-B987-AF3506B3FDD6}" vid="{CB1BE9F9-AE21-4CE2-9644-233AA4F00C61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6B9E69D0F0065419A4E123ACC4E961F" ma:contentTypeVersion="0" ma:contentTypeDescription="Create a new document." ma:contentTypeScope="" ma:versionID="ba28e6fc789e9bcc1c5b85db2ae5da0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2C963F-BECE-4D94-BE33-A4448490E2EA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A98B6D5-E7EF-4838-8671-E0A7C1C8E9B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F86410-72A9-4BC0-8798-833B84B538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1430</TotalTime>
  <Words>913</Words>
  <Application>Microsoft Office PowerPoint</Application>
  <PresentationFormat>Widescreen</PresentationFormat>
  <Paragraphs>109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Cambria Math</vt:lpstr>
      <vt:lpstr>charter</vt:lpstr>
      <vt:lpstr>LMRoman10-Bold</vt:lpstr>
      <vt:lpstr>LMRoman10-Regular</vt:lpstr>
      <vt:lpstr>source-serif-pro</vt:lpstr>
      <vt:lpstr>Trebuchet MS</vt:lpstr>
      <vt:lpstr>Theme1</vt:lpstr>
      <vt:lpstr>CSC 462: Machine Learning</vt:lpstr>
      <vt:lpstr>Underfitting and Overfitting</vt:lpstr>
      <vt:lpstr>Underfitting</vt:lpstr>
      <vt:lpstr>Underfitting</vt:lpstr>
      <vt:lpstr>Overfitting</vt:lpstr>
      <vt:lpstr>Overfitting</vt:lpstr>
      <vt:lpstr>Overfitting</vt:lpstr>
      <vt:lpstr>Bias</vt:lpstr>
      <vt:lpstr>Variance</vt:lpstr>
      <vt:lpstr>Bias &amp; Variance</vt:lpstr>
      <vt:lpstr>Regularization</vt:lpstr>
      <vt:lpstr>Bias-variance Tradeoff (Animated)</vt:lpstr>
      <vt:lpstr>Bias-variance Tradeoff</vt:lpstr>
      <vt:lpstr>Regularization</vt:lpstr>
      <vt:lpstr>L1 &amp; L2 Regularization </vt:lpstr>
      <vt:lpstr>L1 &amp; L2 Regularization </vt:lpstr>
      <vt:lpstr>L1 &amp; L2 Regularization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SDF</dc:creator>
  <cp:lastModifiedBy>Sultan</cp:lastModifiedBy>
  <cp:revision>130</cp:revision>
  <dcterms:created xsi:type="dcterms:W3CDTF">2006-01-31T06:02:39Z</dcterms:created>
  <dcterms:modified xsi:type="dcterms:W3CDTF">2023-10-10T04:50:48Z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0x01010086B9E69D0F0065419A4E123ACC4E961F</vt:lpwstr>
  </property>
</Properties>
</file>